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5143500"/>
  <p:notesSz cx="9144000" cy="5143500"/>
  <p:embeddedFontLst>
    <p:embeddedFont>
      <p:font typeface="LSMKCK+Handlee-Regular,Bold"/>
      <p:regular r:id="rId20"/>
    </p:embeddedFont>
    <p:embeddedFont>
      <p:font typeface="DUPQOK+Manrope-Regular"/>
      <p:regular r:id="rId21"/>
    </p:embeddedFont>
    <p:embeddedFont>
      <p:font typeface="BVGWTC+ArialMT"/>
      <p:regular r:id="rId22"/>
    </p:embeddedFont>
    <p:embeddedFont>
      <p:font typeface="HEEVWU+Manrope-ExtraBold"/>
      <p:regular r:id="rId23"/>
    </p:embeddedFont>
    <p:embeddedFont>
      <p:font typeface="QIKMEL+Manrope-Regular,Italic"/>
      <p:regular r:id="rId24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tableStyles" Target="tableStyles.xml" /><Relationship Id="rId20" Type="http://schemas.openxmlformats.org/officeDocument/2006/relationships/font" Target="fonts/font1.fntdata" /><Relationship Id="rId21" Type="http://schemas.openxmlformats.org/officeDocument/2006/relationships/font" Target="fonts/font2.fntdata" /><Relationship Id="rId22" Type="http://schemas.openxmlformats.org/officeDocument/2006/relationships/font" Target="fonts/font3.fntdata" /><Relationship Id="rId23" Type="http://schemas.openxmlformats.org/officeDocument/2006/relationships/font" Target="fonts/font4.fntdata" /><Relationship Id="rId24" Type="http://schemas.openxmlformats.org/officeDocument/2006/relationships/font" Target="fonts/font5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25325" y="504305"/>
            <a:ext cx="7056627" cy="15038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421"/>
              </a:lnSpc>
              <a:spcBef>
                <a:spcPts val="0"/>
              </a:spcBef>
              <a:spcAft>
                <a:spcPts val="0"/>
              </a:spcAft>
            </a:pPr>
            <a:r>
              <a:rPr dirty="0" sz="51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Katalisator</a:t>
            </a:r>
            <a:r>
              <a:rPr dirty="0" sz="5100" spc="-122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51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Untuk</a:t>
            </a:r>
            <a:r>
              <a:rPr dirty="0" sz="5100" spc="-122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51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Lanskap</a:t>
            </a:r>
          </a:p>
          <a:p>
            <a:pPr marL="391805" marR="0">
              <a:lnSpc>
                <a:spcPts val="5421"/>
              </a:lnSpc>
              <a:spcBef>
                <a:spcPts val="698"/>
              </a:spcBef>
              <a:spcAft>
                <a:spcPts val="0"/>
              </a:spcAft>
            </a:pPr>
            <a:r>
              <a:rPr dirty="0" sz="51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Berkelanjutan</a:t>
            </a:r>
            <a:r>
              <a:rPr dirty="0" sz="5100" spc="-122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51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(Room</a:t>
            </a:r>
            <a:r>
              <a:rPr dirty="0" sz="5100" spc="-122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51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4)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71600" y="513806"/>
            <a:ext cx="4985004" cy="362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Klarifikasi</a:t>
            </a:r>
            <a:r>
              <a:rPr dirty="0" sz="2400" spc="-57">
                <a:solidFill>
                  <a:srgbClr val="000000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pengaturan</a:t>
            </a:r>
            <a:r>
              <a:rPr dirty="0" sz="2400" spc="-57">
                <a:solidFill>
                  <a:srgbClr val="000000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penguasaan</a:t>
            </a:r>
            <a:r>
              <a:rPr dirty="0" sz="2400" spc="-57">
                <a:solidFill>
                  <a:srgbClr val="000000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lahan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6674" y="563063"/>
            <a:ext cx="508406" cy="362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03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34639" y="1787532"/>
            <a:ext cx="5989615" cy="2758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Klarifikasi</a:t>
            </a:r>
            <a:r>
              <a:rPr dirty="0" sz="1600" spc="44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hak</a:t>
            </a:r>
            <a:r>
              <a:rPr dirty="0" sz="1600" spc="44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 spc="45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tanggung</a:t>
            </a:r>
            <a:r>
              <a:rPr dirty="0" sz="1600" spc="45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jawab</a:t>
            </a:r>
            <a:r>
              <a:rPr dirty="0" sz="1600" spc="37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penguasaan</a:t>
            </a:r>
            <a:r>
              <a:rPr dirty="0" sz="1600" spc="43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merupakan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34639" y="2153292"/>
            <a:ext cx="5997156" cy="21046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persyaratan</a:t>
            </a:r>
            <a:r>
              <a:rPr dirty="0" sz="1600" spc="78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utama</a:t>
            </a:r>
            <a:r>
              <a:rPr dirty="0" sz="1600" spc="90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600" spc="89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mencapai</a:t>
            </a:r>
            <a:r>
              <a:rPr dirty="0" sz="1600" spc="87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pengelolaan</a:t>
            </a:r>
            <a:r>
              <a:rPr dirty="0" sz="1600" spc="89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lanskap</a:t>
            </a:r>
          </a:p>
          <a:p>
            <a:pPr marL="0" marR="0">
              <a:lnSpc>
                <a:spcPts val="1872"/>
              </a:lnSpc>
              <a:spcBef>
                <a:spcPts val="1008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terpadu</a:t>
            </a:r>
            <a:r>
              <a:rPr dirty="0" sz="1600" spc="133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600" spc="133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efektif</a:t>
            </a:r>
            <a:r>
              <a:rPr dirty="0" sz="1600" spc="132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 spc="136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adil.</a:t>
            </a:r>
            <a:r>
              <a:rPr dirty="0" sz="1600" spc="136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Pengetahuan</a:t>
            </a:r>
            <a:r>
              <a:rPr dirty="0" sz="1600" spc="133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tentang</a:t>
            </a:r>
          </a:p>
          <a:p>
            <a:pPr marL="0" marR="0">
              <a:lnSpc>
                <a:spcPts val="1872"/>
              </a:lnSpc>
              <a:spcBef>
                <a:spcPts val="957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pengaturan</a:t>
            </a:r>
            <a:r>
              <a:rPr dirty="0" sz="1600" spc="16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adat</a:t>
            </a:r>
            <a:r>
              <a:rPr dirty="0" sz="1600" spc="21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 spc="21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hukum</a:t>
            </a:r>
            <a:r>
              <a:rPr dirty="0" sz="1600" spc="21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di</a:t>
            </a:r>
            <a:r>
              <a:rPr dirty="0" sz="1600" spc="22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dalam</a:t>
            </a:r>
            <a:r>
              <a:rPr dirty="0" sz="1600" spc="22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sebuah</a:t>
            </a:r>
            <a:r>
              <a:rPr dirty="0" sz="1600" spc="21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lanskap</a:t>
            </a:r>
            <a:r>
              <a:rPr dirty="0" sz="1600" spc="20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adalah</a:t>
            </a:r>
          </a:p>
          <a:p>
            <a:pPr marL="0" marR="0">
              <a:lnSpc>
                <a:spcPts val="1872"/>
              </a:lnSpc>
              <a:spcBef>
                <a:spcPts val="1007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penting</a:t>
            </a:r>
            <a:r>
              <a:rPr dirty="0" sz="1600" spc="22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600" spc="23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mengidentifikasi</a:t>
            </a:r>
            <a:r>
              <a:rPr dirty="0" sz="1600" spc="22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siapa</a:t>
            </a:r>
            <a:r>
              <a:rPr dirty="0" sz="1600" spc="24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pemangku</a:t>
            </a:r>
            <a:r>
              <a:rPr dirty="0" sz="1600" spc="22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kepentingan</a:t>
            </a:r>
          </a:p>
          <a:p>
            <a:pPr marL="0" marR="0">
              <a:lnSpc>
                <a:spcPts val="1872"/>
              </a:lnSpc>
              <a:spcBef>
                <a:spcPts val="1007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kunci,</a:t>
            </a:r>
            <a:r>
              <a:rPr dirty="0" sz="1600" spc="134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siapa</a:t>
            </a:r>
            <a:r>
              <a:rPr dirty="0" sz="1600" spc="138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600" spc="1356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harus</a:t>
            </a:r>
            <a:r>
              <a:rPr dirty="0" sz="1600" spc="137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berpartisipasi</a:t>
            </a:r>
            <a:r>
              <a:rPr dirty="0" sz="1600" spc="138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dalam</a:t>
            </a:r>
            <a:r>
              <a:rPr dirty="0" sz="1600" spc="138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proses</a:t>
            </a:r>
          </a:p>
          <a:p>
            <a:pPr marL="0" marR="0">
              <a:lnSpc>
                <a:spcPts val="1872"/>
              </a:lnSpc>
              <a:spcBef>
                <a:spcPts val="1008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pengambilan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keputusan,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34440" y="1713750"/>
            <a:ext cx="6985545" cy="19514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800" spc="5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persetujuan</a:t>
            </a:r>
            <a:r>
              <a:rPr dirty="0" sz="1800" spc="3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siapa</a:t>
            </a:r>
            <a:r>
              <a:rPr dirty="0" sz="1800" spc="56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800" spc="1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diperlukan</a:t>
            </a:r>
            <a:r>
              <a:rPr dirty="0" sz="1800" spc="6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6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memastikan</a:t>
            </a:r>
            <a:r>
              <a:rPr dirty="0" sz="1800" spc="3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bahwa</a:t>
            </a:r>
          </a:p>
          <a:p>
            <a:pPr marL="0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rencana</a:t>
            </a:r>
            <a:r>
              <a:rPr dirty="0" sz="1800" spc="28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kolektif</a:t>
            </a:r>
            <a:r>
              <a:rPr dirty="0" sz="1800" spc="30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dilaksanakan</a:t>
            </a:r>
            <a:r>
              <a:rPr dirty="0" sz="1800" spc="32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secara</a:t>
            </a:r>
            <a:r>
              <a:rPr dirty="0" sz="1800" spc="29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efektif.</a:t>
            </a:r>
            <a:r>
              <a:rPr dirty="0" sz="1800" spc="20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Sebaliknya,</a:t>
            </a:r>
            <a:r>
              <a:rPr dirty="0" sz="1800" spc="266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inklusi</a:t>
            </a:r>
          </a:p>
          <a:p>
            <a:pPr marL="0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para</a:t>
            </a:r>
            <a:r>
              <a:rPr dirty="0" sz="1800" spc="98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pemangku</a:t>
            </a:r>
            <a:r>
              <a:rPr dirty="0" sz="1800" spc="98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kepentingan</a:t>
            </a:r>
            <a:r>
              <a:rPr dirty="0" sz="1800" spc="95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terkait</a:t>
            </a:r>
            <a:r>
              <a:rPr dirty="0" sz="1800" spc="99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dengan</a:t>
            </a:r>
            <a:r>
              <a:rPr dirty="0" sz="1800" spc="99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semacam</a:t>
            </a:r>
            <a:r>
              <a:rPr dirty="0" sz="1800" spc="99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hak</a:t>
            </a:r>
          </a:p>
          <a:p>
            <a:pPr marL="0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penguasaan</a:t>
            </a:r>
            <a:r>
              <a:rPr dirty="0" sz="1800" spc="10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di</a:t>
            </a:r>
            <a:r>
              <a:rPr dirty="0" sz="1800" spc="11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dalam</a:t>
            </a:r>
            <a:r>
              <a:rPr dirty="0" sz="1800" spc="11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lanskap</a:t>
            </a:r>
            <a:r>
              <a:rPr dirty="0" sz="1800" spc="12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akan</a:t>
            </a:r>
            <a:r>
              <a:rPr dirty="0" sz="1800" spc="11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menjamin</a:t>
            </a:r>
            <a:r>
              <a:rPr dirty="0" sz="1800" spc="9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legitimasi</a:t>
            </a:r>
            <a:r>
              <a:rPr dirty="0" sz="1800" spc="13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800" spc="11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rasa</a:t>
            </a:r>
          </a:p>
          <a:p>
            <a:pPr marL="0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kepemilikan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dari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inisiatif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pengelolaan.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95400" y="443081"/>
            <a:ext cx="5412637" cy="362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Kerangka</a:t>
            </a:r>
            <a:r>
              <a:rPr dirty="0" sz="2400" spc="-57">
                <a:solidFill>
                  <a:srgbClr val="000000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penunjang</a:t>
            </a:r>
            <a:r>
              <a:rPr dirty="0" sz="2400" spc="-57">
                <a:solidFill>
                  <a:srgbClr val="000000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untuk</a:t>
            </a:r>
            <a:r>
              <a:rPr dirty="0" sz="2400" spc="-57">
                <a:solidFill>
                  <a:srgbClr val="000000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partisipasi</a:t>
            </a:r>
            <a:r>
              <a:rPr dirty="0" sz="2400" spc="-57">
                <a:solidFill>
                  <a:srgbClr val="000000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publik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089" y="520913"/>
            <a:ext cx="514502" cy="362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LSMKCK+Handlee-Regular,Bold"/>
                <a:cs typeface="LSMKCK+Handlee-Regular,Bold"/>
              </a:rPr>
              <a:t>04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29062" y="1680654"/>
            <a:ext cx="7749421" cy="21046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Secara</a:t>
            </a:r>
            <a:r>
              <a:rPr dirty="0" sz="1600" spc="688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teori,</a:t>
            </a:r>
            <a:r>
              <a:rPr dirty="0" sz="1600" spc="69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semakin</a:t>
            </a:r>
            <a:r>
              <a:rPr dirty="0" sz="1600" spc="698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pemerintah</a:t>
            </a:r>
            <a:r>
              <a:rPr dirty="0" sz="1600" spc="703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dapat</a:t>
            </a:r>
            <a:r>
              <a:rPr dirty="0" sz="1600" spc="72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sepenuhnya</a:t>
            </a:r>
            <a:r>
              <a:rPr dirty="0" sz="1600" spc="619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memberdayakan</a:t>
            </a:r>
            <a:r>
              <a:rPr dirty="0" sz="1600" spc="61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para</a:t>
            </a:r>
          </a:p>
          <a:p>
            <a:pPr marL="0" marR="0">
              <a:lnSpc>
                <a:spcPts val="1872"/>
              </a:lnSpc>
              <a:spcBef>
                <a:spcPts val="1007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pemangku</a:t>
            </a:r>
            <a:r>
              <a:rPr dirty="0" sz="1600" spc="31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kepentingan</a:t>
            </a:r>
            <a:r>
              <a:rPr dirty="0" sz="1600" spc="26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terkait,</a:t>
            </a:r>
            <a:r>
              <a:rPr dirty="0" sz="1600" spc="289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semkain</a:t>
            </a:r>
            <a:r>
              <a:rPr dirty="0" sz="1600" spc="30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efektif</a:t>
            </a:r>
            <a:r>
              <a:rPr dirty="0" sz="1600" spc="286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partisipasi</a:t>
            </a:r>
            <a:r>
              <a:rPr dirty="0" sz="1600" spc="328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dari</a:t>
            </a:r>
            <a:r>
              <a:rPr dirty="0" sz="1600" spc="329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para</a:t>
            </a:r>
            <a:r>
              <a:rPr dirty="0" sz="1600" spc="296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pemangku</a:t>
            </a:r>
          </a:p>
          <a:p>
            <a:pPr marL="0" marR="0">
              <a:lnSpc>
                <a:spcPts val="1872"/>
              </a:lnSpc>
              <a:spcBef>
                <a:spcPts val="958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kepentingan</a:t>
            </a:r>
            <a:r>
              <a:rPr dirty="0" sz="1600" spc="56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ini,</a:t>
            </a:r>
            <a:r>
              <a:rPr dirty="0" sz="1600" spc="12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 spc="119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usulan</a:t>
            </a:r>
            <a:r>
              <a:rPr dirty="0" sz="1600" spc="11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langkah-langkah</a:t>
            </a:r>
            <a:r>
              <a:rPr dirty="0" sz="1600" spc="113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600" spc="10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pengelolaan</a:t>
            </a:r>
            <a:r>
              <a:rPr dirty="0" sz="1600" spc="112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lanskap</a:t>
            </a:r>
            <a:r>
              <a:rPr dirty="0" sz="1600" spc="112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terpadu</a:t>
            </a:r>
          </a:p>
          <a:p>
            <a:pPr marL="0" marR="0">
              <a:lnSpc>
                <a:spcPts val="1872"/>
              </a:lnSpc>
              <a:spcBef>
                <a:spcPts val="1007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akan</a:t>
            </a:r>
            <a:r>
              <a:rPr dirty="0" sz="1600" spc="329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semakin</a:t>
            </a:r>
            <a:r>
              <a:rPr dirty="0" sz="1600" spc="316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dipandang</a:t>
            </a:r>
            <a:r>
              <a:rPr dirty="0" sz="1600" spc="343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sah</a:t>
            </a:r>
            <a:r>
              <a:rPr dirty="0" sz="1600" spc="333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 spc="34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diterima</a:t>
            </a:r>
            <a:r>
              <a:rPr dirty="0" sz="1600" spc="31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oleh</a:t>
            </a:r>
            <a:r>
              <a:rPr dirty="0" sz="1600" spc="34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masyarakat.</a:t>
            </a:r>
            <a:r>
              <a:rPr dirty="0" sz="1600" spc="23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‘Partisipasi</a:t>
            </a:r>
            <a:r>
              <a:rPr dirty="0" sz="1600" spc="29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publik’</a:t>
            </a:r>
          </a:p>
          <a:p>
            <a:pPr marL="0" marR="0">
              <a:lnSpc>
                <a:spcPts val="1872"/>
              </a:lnSpc>
              <a:spcBef>
                <a:spcPts val="1008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menjelaskan</a:t>
            </a:r>
            <a:r>
              <a:rPr dirty="0" sz="1600" spc="24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interaksi</a:t>
            </a:r>
            <a:r>
              <a:rPr dirty="0" sz="1600" spc="182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antara</a:t>
            </a:r>
            <a:r>
              <a:rPr dirty="0" sz="1600" spc="23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entitas</a:t>
            </a:r>
            <a:r>
              <a:rPr dirty="0" sz="1600" spc="242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pemerintah</a:t>
            </a:r>
            <a:r>
              <a:rPr dirty="0" sz="1600" spc="25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 spc="27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nonpemerintah,</a:t>
            </a:r>
            <a:r>
              <a:rPr dirty="0" sz="1600" spc="25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termasuk</a:t>
            </a:r>
          </a:p>
          <a:p>
            <a:pPr marL="0" marR="0">
              <a:lnSpc>
                <a:spcPts val="1872"/>
              </a:lnSpc>
              <a:spcBef>
                <a:spcPts val="1007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masyarakat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sipil,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badan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usaha,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masyarakat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adat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masyarakat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lokal.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53440" y="659574"/>
            <a:ext cx="5078780" cy="2758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Interaksi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ini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mencakup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berbagai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spektrum,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termasuk: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3440" y="1021562"/>
            <a:ext cx="7520050" cy="210841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BVGWTC+ArialMT"/>
                <a:cs typeface="BVGWTC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Berbagi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informasi,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sebagai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informasi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satu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arah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dari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pemerintah;</a:t>
            </a:r>
          </a:p>
          <a:p>
            <a:pPr marL="0" marR="0">
              <a:lnSpc>
                <a:spcPts val="1872"/>
              </a:lnSpc>
              <a:spcBef>
                <a:spcPts val="928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BVGWTC+ArialMT"/>
                <a:cs typeface="BVGWTC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Konsultasi,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informasi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dua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arah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bertukar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pandangan;</a:t>
            </a:r>
          </a:p>
          <a:p>
            <a:pPr marL="0" marR="0">
              <a:lnSpc>
                <a:spcPts val="1872"/>
              </a:lnSpc>
              <a:spcBef>
                <a:spcPts val="978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BVGWTC+ArialMT"/>
                <a:cs typeface="BVGWTC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Kolaborasi,</a:t>
            </a:r>
            <a:r>
              <a:rPr dirty="0" sz="1600" spc="45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melibatkan</a:t>
            </a:r>
            <a:r>
              <a:rPr dirty="0" sz="1600" spc="44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kegiatan</a:t>
            </a:r>
            <a:r>
              <a:rPr dirty="0" sz="1600" spc="42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bersama,</a:t>
            </a:r>
            <a:r>
              <a:rPr dirty="0" sz="1600" spc="41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di</a:t>
            </a:r>
            <a:r>
              <a:rPr dirty="0" sz="1600" spc="446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mana</a:t>
            </a:r>
            <a:r>
              <a:rPr dirty="0" sz="1600" spc="446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penggagas</a:t>
            </a:r>
            <a:r>
              <a:rPr dirty="0" sz="1600" spc="42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(biasanya</a:t>
            </a:r>
          </a:p>
          <a:p>
            <a:pPr marL="285750" marR="0">
              <a:lnSpc>
                <a:spcPts val="1872"/>
              </a:lnSpc>
              <a:spcBef>
                <a:spcPts val="1008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pemerintah)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mempertahankan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kewenangan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pengambilan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keputusan;</a:t>
            </a:r>
          </a:p>
          <a:p>
            <a:pPr marL="0" marR="0">
              <a:lnSpc>
                <a:spcPts val="1872"/>
              </a:lnSpc>
              <a:spcBef>
                <a:spcPts val="928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BVGWTC+ArialMT"/>
                <a:cs typeface="BVGWTC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Pengambilan</a:t>
            </a:r>
            <a:r>
              <a:rPr dirty="0" sz="1600" spc="27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keputusan</a:t>
            </a:r>
            <a:r>
              <a:rPr dirty="0" sz="1600" spc="24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bersama,</a:t>
            </a:r>
            <a:r>
              <a:rPr dirty="0" sz="1600" spc="26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kolaborasi</a:t>
            </a:r>
            <a:r>
              <a:rPr dirty="0" sz="1600" spc="24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dengan</a:t>
            </a:r>
            <a:r>
              <a:rPr dirty="0" sz="1600" spc="27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berbagi</a:t>
            </a:r>
            <a:r>
              <a:rPr dirty="0" sz="1600" spc="29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kendali</a:t>
            </a:r>
            <a:r>
              <a:rPr dirty="0" sz="1600" spc="24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atas</a:t>
            </a:r>
          </a:p>
          <a:p>
            <a:pPr marL="285750" marR="0">
              <a:lnSpc>
                <a:spcPts val="1872"/>
              </a:lnSpc>
              <a:spcBef>
                <a:spcPts val="1008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keputusan;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3440" y="3216122"/>
            <a:ext cx="7522709" cy="101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BVGWTC+ArialMT"/>
                <a:cs typeface="BVGWTC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000000"/>
                </a:solidFill>
                <a:latin typeface="DUPQOK+Manrope-Regular"/>
                <a:cs typeface="DUPQOK+Manrope-Regular"/>
              </a:rPr>
              <a:t>Pemberdayaan,</a:t>
            </a:r>
            <a:r>
              <a:rPr dirty="0" sz="1600" spc="12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di</a:t>
            </a:r>
            <a:r>
              <a:rPr dirty="0" sz="1600" spc="11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mana</a:t>
            </a:r>
            <a:r>
              <a:rPr dirty="0" sz="1600" spc="116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kendali</a:t>
            </a:r>
            <a:r>
              <a:rPr dirty="0" sz="1600" spc="6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atas</a:t>
            </a:r>
            <a:r>
              <a:rPr dirty="0" sz="1600" spc="10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pengambilan</a:t>
            </a:r>
            <a:r>
              <a:rPr dirty="0" sz="1600" spc="11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keputusan,</a:t>
            </a:r>
            <a:r>
              <a:rPr dirty="0" sz="1600" spc="6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sumber</a:t>
            </a:r>
            <a:r>
              <a:rPr dirty="0" sz="1600" spc="12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daya</a:t>
            </a:r>
          </a:p>
          <a:p>
            <a:pPr marL="285750" marR="0">
              <a:lnSpc>
                <a:spcPts val="1872"/>
              </a:lnSpc>
              <a:spcBef>
                <a:spcPts val="1007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600" spc="52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kegiatan</a:t>
            </a:r>
            <a:r>
              <a:rPr dirty="0" sz="1600" spc="50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ditransfer</a:t>
            </a:r>
            <a:r>
              <a:rPr dirty="0" sz="1600" spc="45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dari</a:t>
            </a:r>
            <a:r>
              <a:rPr dirty="0" sz="1600" spc="52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penggagas</a:t>
            </a:r>
            <a:r>
              <a:rPr dirty="0" sz="1600" spc="50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kepada</a:t>
            </a:r>
            <a:r>
              <a:rPr dirty="0" sz="1600" spc="48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pemangku</a:t>
            </a:r>
            <a:r>
              <a:rPr dirty="0" sz="1600" spc="50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kepentingan</a:t>
            </a:r>
          </a:p>
          <a:p>
            <a:pPr marL="285750" marR="0">
              <a:lnSpc>
                <a:spcPts val="1872"/>
              </a:lnSpc>
              <a:spcBef>
                <a:spcPts val="958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DUPQOK+Manrope-Regular"/>
                <a:cs typeface="DUPQOK+Manrope-Regular"/>
              </a:rPr>
              <a:t>lainnya.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04563" y="1457848"/>
            <a:ext cx="3031045" cy="209346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504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Terima</a:t>
            </a:r>
          </a:p>
          <a:p>
            <a:pPr marL="123630" marR="0">
              <a:lnSpc>
                <a:spcPts val="7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Kasih!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58817" y="506145"/>
            <a:ext cx="5234025" cy="362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Pengertian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Pengelolaan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Lanskap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Terpadu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8189" y="1390584"/>
            <a:ext cx="6891602" cy="27744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Pengelolaan</a:t>
            </a:r>
            <a:r>
              <a:rPr dirty="0" sz="1800" spc="134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lanskap</a:t>
            </a:r>
            <a:r>
              <a:rPr dirty="0" sz="1800" spc="136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terpadu</a:t>
            </a:r>
            <a:r>
              <a:rPr dirty="0" sz="1800" spc="132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adalah</a:t>
            </a:r>
            <a:r>
              <a:rPr dirty="0" sz="1800" spc="136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suatu</a:t>
            </a:r>
            <a:r>
              <a:rPr dirty="0" sz="1800" spc="138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istilah</a:t>
            </a:r>
            <a:r>
              <a:rPr dirty="0" sz="1800" spc="139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yang</a:t>
            </a:r>
          </a:p>
          <a:p>
            <a:pPr marL="0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digunakan</a:t>
            </a:r>
            <a:r>
              <a:rPr dirty="0" sz="1800" spc="173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173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menggambarkan</a:t>
            </a:r>
            <a:r>
              <a:rPr dirty="0" sz="1800" spc="168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pendekatan</a:t>
            </a:r>
            <a:r>
              <a:rPr dirty="0" sz="1800" spc="169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berbagai</a:t>
            </a:r>
          </a:p>
          <a:p>
            <a:pPr marL="0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pemangku</a:t>
            </a:r>
            <a:r>
              <a:rPr dirty="0" sz="1800" spc="20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kepentingan</a:t>
            </a:r>
            <a:r>
              <a:rPr dirty="0" sz="1800" spc="17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terhadap</a:t>
            </a:r>
            <a:r>
              <a:rPr dirty="0" sz="1800" spc="20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pengelolaan</a:t>
            </a:r>
            <a:r>
              <a:rPr dirty="0" sz="1800" spc="22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lanskap.</a:t>
            </a:r>
            <a:r>
              <a:rPr dirty="0" sz="1800" spc="21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Tingkat</a:t>
            </a:r>
          </a:p>
          <a:p>
            <a:pPr marL="0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kerja</a:t>
            </a:r>
            <a:r>
              <a:rPr dirty="0" sz="1800" spc="8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sama</a:t>
            </a:r>
            <a:r>
              <a:rPr dirty="0" sz="1800" spc="11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dalam</a:t>
            </a:r>
            <a:r>
              <a:rPr dirty="0" sz="1800" spc="11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pengelolaan</a:t>
            </a:r>
            <a:r>
              <a:rPr dirty="0" sz="1800" spc="9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lanskap</a:t>
            </a:r>
            <a:r>
              <a:rPr dirty="0" sz="1800" spc="11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terpadu</a:t>
            </a:r>
            <a:r>
              <a:rPr dirty="0" sz="1800" spc="8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bervariasi,</a:t>
            </a:r>
            <a:r>
              <a:rPr dirty="0" sz="1800" spc="6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mulai</a:t>
            </a:r>
          </a:p>
          <a:p>
            <a:pPr marL="0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dari</a:t>
            </a:r>
            <a:r>
              <a:rPr dirty="0" sz="1800" spc="40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pembagian</a:t>
            </a:r>
            <a:r>
              <a:rPr dirty="0" sz="1800" spc="37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informasi</a:t>
            </a:r>
            <a:r>
              <a:rPr dirty="0" sz="1800" spc="386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800" spc="40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konsultasi</a:t>
            </a:r>
            <a:r>
              <a:rPr dirty="0" sz="1800" spc="41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hingga</a:t>
            </a:r>
            <a:r>
              <a:rPr dirty="0" sz="1800" spc="41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model-model</a:t>
            </a:r>
          </a:p>
          <a:p>
            <a:pPr marL="0" marR="0">
              <a:lnSpc>
                <a:spcPts val="2105"/>
              </a:lnSpc>
              <a:spcBef>
                <a:spcPts val="113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800" spc="1306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lebih</a:t>
            </a:r>
            <a:r>
              <a:rPr dirty="0" sz="1800" spc="135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formal,</a:t>
            </a:r>
            <a:r>
              <a:rPr dirty="0" sz="1800" spc="130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dengan</a:t>
            </a:r>
            <a:r>
              <a:rPr dirty="0" sz="1800" spc="131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pengambilan</a:t>
            </a:r>
            <a:r>
              <a:rPr dirty="0" sz="1800" spc="132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keputusan</a:t>
            </a:r>
            <a:r>
              <a:rPr dirty="0" sz="1800" spc="131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</a:p>
          <a:p>
            <a:pPr marL="0" marR="0">
              <a:lnSpc>
                <a:spcPts val="2105"/>
              </a:lnSpc>
              <a:spcBef>
                <a:spcPts val="113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pelaksanaan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bersama</a:t>
            </a:r>
            <a:r>
              <a:rPr dirty="0" sz="1800">
                <a:solidFill>
                  <a:srgbClr val="000000"/>
                </a:solidFill>
                <a:latin typeface="BVGWTC+ArialMT"/>
                <a:cs typeface="BVGWTC+ArialMT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09865" y="530824"/>
            <a:ext cx="5556199" cy="362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Elemen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Utama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Pendekatan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Lanskap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Berkela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5628" y="3490509"/>
            <a:ext cx="1318564" cy="5196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Pemahaman</a:t>
            </a:r>
          </a:p>
          <a:p>
            <a:pPr marL="173312" marR="0">
              <a:lnSpc>
                <a:spcPts val="1872"/>
              </a:lnSpc>
              <a:spcBef>
                <a:spcPts val="48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Bersama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39202" y="3494270"/>
            <a:ext cx="1399133" cy="5196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Perencanaan</a:t>
            </a:r>
          </a:p>
          <a:p>
            <a:pPr marL="111346" marR="0">
              <a:lnSpc>
                <a:spcPts val="1872"/>
              </a:lnSpc>
              <a:spcBef>
                <a:spcPts val="48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Kolaboratif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02662" y="3490509"/>
            <a:ext cx="1848510" cy="5196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Pelaksanaan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Yang</a:t>
            </a:r>
          </a:p>
          <a:p>
            <a:pPr marL="537193" marR="0">
              <a:lnSpc>
                <a:spcPts val="1872"/>
              </a:lnSpc>
              <a:spcBef>
                <a:spcPts val="48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Efektif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973392" y="3499812"/>
            <a:ext cx="1348333" cy="2758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Pemantauan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72056" y="535633"/>
            <a:ext cx="4429049" cy="5241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26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Katalisator</a:t>
            </a:r>
            <a:r>
              <a:rPr dirty="0" sz="3600" spc="-86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36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Tata</a:t>
            </a:r>
            <a:r>
              <a:rPr dirty="0" sz="3600" spc="-86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36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Kelola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53567" y="1509310"/>
            <a:ext cx="2508453" cy="7635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Koordinasi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antara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badan-</a:t>
            </a:r>
          </a:p>
          <a:p>
            <a:pPr marL="0" marR="0">
              <a:lnSpc>
                <a:spcPts val="1872"/>
              </a:lnSpc>
              <a:spcBef>
                <a:spcPts val="48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badan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publik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di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berbagai</a:t>
            </a:r>
          </a:p>
          <a:p>
            <a:pPr marL="0" marR="0">
              <a:lnSpc>
                <a:spcPts val="1872"/>
              </a:lnSpc>
              <a:spcBef>
                <a:spcPts val="47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skala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55483" y="1619432"/>
            <a:ext cx="625144" cy="5284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61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>
                <a:solidFill>
                  <a:srgbClr val="00545d"/>
                </a:solidFill>
                <a:latin typeface="HEEVWU+Manrope-ExtraBold"/>
                <a:cs typeface="HEEVWU+Manrope-ExtraBold"/>
              </a:rPr>
              <a:t>01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932191" y="1619432"/>
            <a:ext cx="3013896" cy="5284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61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>
                <a:solidFill>
                  <a:srgbClr val="00545d"/>
                </a:solidFill>
                <a:latin typeface="HEEVWU+Manrope-ExtraBold"/>
                <a:cs typeface="HEEVWU+Manrope-ExtraBold"/>
              </a:rPr>
              <a:t>03</a:t>
            </a:r>
            <a:r>
              <a:rPr dirty="0" sz="3300" spc="1547">
                <a:solidFill>
                  <a:srgbClr val="00545d"/>
                </a:solidFill>
                <a:latin typeface="Times New Roman"/>
                <a:cs typeface="Times New Roman"/>
              </a:rPr>
              <a:t> </a:t>
            </a:r>
            <a:r>
              <a:rPr dirty="0" sz="2400" baseline="43631">
                <a:solidFill>
                  <a:srgbClr val="333333"/>
                </a:solidFill>
                <a:latin typeface="DUPQOK+Manrope-Regular"/>
                <a:cs typeface="DUPQOK+Manrope-Regular"/>
              </a:rPr>
              <a:t>Klarifikasi</a:t>
            </a:r>
            <a:r>
              <a:rPr dirty="0" sz="2400" baseline="4363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2400" baseline="43631">
                <a:solidFill>
                  <a:srgbClr val="333333"/>
                </a:solidFill>
                <a:latin typeface="DUPQOK+Manrope-Regular"/>
                <a:cs typeface="DUPQOK+Manrope-Regular"/>
              </a:rPr>
              <a:t>pengaturan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763567" y="1877963"/>
            <a:ext cx="1873707" cy="2758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penguasaan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lahan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979273" y="3338109"/>
            <a:ext cx="2508453" cy="7635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Koordinasi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antara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badan-</a:t>
            </a:r>
          </a:p>
          <a:p>
            <a:pPr marL="0" marR="0">
              <a:lnSpc>
                <a:spcPts val="1872"/>
              </a:lnSpc>
              <a:spcBef>
                <a:spcPts val="48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badan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publik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di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seluruh</a:t>
            </a:r>
          </a:p>
          <a:p>
            <a:pPr marL="0" marR="0">
              <a:lnSpc>
                <a:spcPts val="1872"/>
              </a:lnSpc>
              <a:spcBef>
                <a:spcPts val="47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sektor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berbeda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24547" y="3400607"/>
            <a:ext cx="688009" cy="5284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61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>
                <a:solidFill>
                  <a:srgbClr val="00545d"/>
                </a:solidFill>
                <a:latin typeface="HEEVWU+Manrope-ExtraBold"/>
                <a:cs typeface="HEEVWU+Manrope-ExtraBold"/>
              </a:rPr>
              <a:t>02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927355" y="3386722"/>
            <a:ext cx="2914693" cy="5423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61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>
                <a:solidFill>
                  <a:srgbClr val="00545d"/>
                </a:solidFill>
                <a:latin typeface="HEEVWU+Manrope-ExtraBold"/>
                <a:cs typeface="HEEVWU+Manrope-ExtraBold"/>
              </a:rPr>
              <a:t>04</a:t>
            </a:r>
            <a:r>
              <a:rPr dirty="0" sz="3300" spc="1506">
                <a:solidFill>
                  <a:srgbClr val="00545d"/>
                </a:solidFill>
                <a:latin typeface="Times New Roman"/>
                <a:cs typeface="Times New Roman"/>
              </a:rPr>
              <a:t> </a:t>
            </a:r>
            <a:r>
              <a:rPr dirty="0" sz="2400" baseline="50449">
                <a:solidFill>
                  <a:srgbClr val="333333"/>
                </a:solidFill>
                <a:latin typeface="DUPQOK+Manrope-Regular"/>
                <a:cs typeface="DUPQOK+Manrope-Regular"/>
              </a:rPr>
              <a:t>Kerangka</a:t>
            </a:r>
            <a:r>
              <a:rPr dirty="0" sz="2400" baseline="50449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2400" baseline="50449">
                <a:solidFill>
                  <a:srgbClr val="333333"/>
                </a:solidFill>
                <a:latin typeface="DUPQOK+Manrope-Regular"/>
                <a:cs typeface="DUPQOK+Manrope-Regular"/>
              </a:rPr>
              <a:t>penunjang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763567" y="3630562"/>
            <a:ext cx="2310586" cy="2758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partisipasi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600">
                <a:solidFill>
                  <a:srgbClr val="333333"/>
                </a:solidFill>
                <a:latin typeface="DUPQOK+Manrope-Regular"/>
                <a:cs typeface="DUPQOK+Manrope-Regular"/>
              </a:rPr>
              <a:t>publik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79343" y="523966"/>
            <a:ext cx="6760768" cy="362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333333"/>
                </a:solidFill>
                <a:latin typeface="LSMKCK+Handlee-Regular,Bold"/>
                <a:cs typeface="LSMKCK+Handlee-Regular,Bold"/>
              </a:rPr>
              <a:t>Koordinasi</a:t>
            </a:r>
            <a:r>
              <a:rPr dirty="0" sz="2400" spc="-57">
                <a:solidFill>
                  <a:srgbClr val="333333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333333"/>
                </a:solidFill>
                <a:latin typeface="LSMKCK+Handlee-Regular,Bold"/>
                <a:cs typeface="LSMKCK+Handlee-Regular,Bold"/>
              </a:rPr>
              <a:t>antara</a:t>
            </a:r>
            <a:r>
              <a:rPr dirty="0" sz="2400" spc="-57">
                <a:solidFill>
                  <a:srgbClr val="333333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333333"/>
                </a:solidFill>
                <a:latin typeface="LSMKCK+Handlee-Regular,Bold"/>
                <a:cs typeface="LSMKCK+Handlee-Regular,Bold"/>
              </a:rPr>
              <a:t>badan-badan</a:t>
            </a:r>
            <a:r>
              <a:rPr dirty="0" sz="2400" spc="-57">
                <a:solidFill>
                  <a:srgbClr val="333333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333333"/>
                </a:solidFill>
                <a:latin typeface="LSMKCK+Handlee-Regular,Bold"/>
                <a:cs typeface="LSMKCK+Handlee-Regular,Bold"/>
              </a:rPr>
              <a:t>publik</a:t>
            </a:r>
            <a:r>
              <a:rPr dirty="0" sz="2400" spc="-57">
                <a:solidFill>
                  <a:srgbClr val="333333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333333"/>
                </a:solidFill>
                <a:latin typeface="LSMKCK+Handlee-Regular,Bold"/>
                <a:cs typeface="LSMKCK+Handlee-Regular,Bold"/>
              </a:rPr>
              <a:t>di</a:t>
            </a:r>
            <a:r>
              <a:rPr dirty="0" sz="2400" spc="-57">
                <a:solidFill>
                  <a:srgbClr val="333333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333333"/>
                </a:solidFill>
                <a:latin typeface="LSMKCK+Handlee-Regular,Bold"/>
                <a:cs typeface="LSMKCK+Handlee-Regular,Bold"/>
              </a:rPr>
              <a:t>berbagai</a:t>
            </a:r>
            <a:r>
              <a:rPr dirty="0" sz="2400" spc="-57">
                <a:solidFill>
                  <a:srgbClr val="333333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333333"/>
                </a:solidFill>
                <a:latin typeface="LSMKCK+Handlee-Regular,Bold"/>
                <a:cs typeface="LSMKCK+Handlee-Regular,Bold"/>
              </a:rPr>
              <a:t>skala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6371" y="555061"/>
            <a:ext cx="501599" cy="416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76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01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43200" y="1659847"/>
            <a:ext cx="5641257" cy="23629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Pemerintah</a:t>
            </a:r>
            <a:r>
              <a:rPr dirty="0" sz="1800" spc="156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dapat</a:t>
            </a:r>
            <a:r>
              <a:rPr dirty="0" sz="1800" spc="157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mengambil</a:t>
            </a:r>
            <a:r>
              <a:rPr dirty="0" sz="1800" spc="155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langkah-langkah</a:t>
            </a:r>
          </a:p>
          <a:p>
            <a:pPr marL="0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103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memastikan</a:t>
            </a:r>
            <a:r>
              <a:rPr dirty="0" sz="1800" spc="996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koordinasi</a:t>
            </a:r>
            <a:r>
              <a:rPr dirty="0" sz="1800" spc="99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800" spc="98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lebih</a:t>
            </a:r>
            <a:r>
              <a:rPr dirty="0" sz="1800" spc="102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besar</a:t>
            </a:r>
          </a:p>
          <a:p>
            <a:pPr marL="0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antara</a:t>
            </a:r>
            <a:r>
              <a:rPr dirty="0" sz="1800" spc="4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berbagai</a:t>
            </a:r>
            <a:r>
              <a:rPr dirty="0" sz="1800" spc="6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kementerian</a:t>
            </a:r>
            <a:r>
              <a:rPr dirty="0" sz="1800" spc="-3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dan</a:t>
            </a:r>
            <a:r>
              <a:rPr dirty="0" sz="1800" spc="7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badan</a:t>
            </a:r>
            <a:r>
              <a:rPr dirty="0" sz="1800" spc="68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pemerintah</a:t>
            </a:r>
          </a:p>
          <a:p>
            <a:pPr marL="0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800" spc="1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bertanggung</a:t>
            </a:r>
            <a:r>
              <a:rPr dirty="0" sz="1800" spc="5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jawab</a:t>
            </a:r>
            <a:r>
              <a:rPr dirty="0" sz="1800" spc="-3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62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pengelolaan</a:t>
            </a:r>
            <a:r>
              <a:rPr dirty="0" sz="1800" spc="3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sumber</a:t>
            </a:r>
          </a:p>
          <a:p>
            <a:pPr marL="0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daya</a:t>
            </a:r>
            <a:r>
              <a:rPr dirty="0" sz="1800" spc="528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alam</a:t>
            </a:r>
            <a:r>
              <a:rPr dirty="0" sz="1800" spc="62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di</a:t>
            </a:r>
            <a:r>
              <a:rPr dirty="0" sz="1800" spc="62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berbagai</a:t>
            </a:r>
            <a:r>
              <a:rPr dirty="0" sz="1800" spc="61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skala</a:t>
            </a:r>
            <a:r>
              <a:rPr dirty="0" sz="1800" spc="62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,</a:t>
            </a:r>
            <a:r>
              <a:rPr dirty="0" sz="1800" spc="61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ini</a:t>
            </a:r>
            <a:r>
              <a:rPr dirty="0" sz="1800" spc="63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adalah</a:t>
            </a:r>
            <a:r>
              <a:rPr dirty="0" sz="1800" spc="63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dimensi</a:t>
            </a:r>
          </a:p>
          <a:p>
            <a:pPr marL="0" marR="0">
              <a:lnSpc>
                <a:spcPts val="2105"/>
              </a:lnSpc>
              <a:spcBef>
                <a:spcPts val="1133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vertikal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dari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koordinasi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kelembagaan.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797447" y="1356657"/>
            <a:ext cx="5806136" cy="19514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4974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Keterlibatan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entitas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relevan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di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tingkat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lokal,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regional/</a:t>
            </a:r>
          </a:p>
          <a:p>
            <a:pPr marL="0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federal,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dan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nasional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(yaitu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koordinasi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vertikal)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adalah</a:t>
            </a:r>
          </a:p>
          <a:p>
            <a:pPr marL="84358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penting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bagi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semua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terlibat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memperoleh</a:t>
            </a:r>
          </a:p>
          <a:p>
            <a:pPr marL="1123633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man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bersama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dari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sebuah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tujuan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inisiatif</a:t>
            </a:r>
          </a:p>
          <a:p>
            <a:pPr marL="1943009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lanskap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terpadu.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86218" y="219166"/>
            <a:ext cx="5950558" cy="7278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Koordinasi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antara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badan-badan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publik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di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seluruh</a:t>
            </a:r>
          </a:p>
          <a:p>
            <a:pPr marL="0" marR="0">
              <a:lnSpc>
                <a:spcPts val="2551"/>
              </a:lnSpc>
              <a:spcBef>
                <a:spcPts val="278"/>
              </a:spcBef>
              <a:spcAft>
                <a:spcPts val="0"/>
              </a:spcAft>
            </a:pP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sektor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yang</a:t>
            </a:r>
            <a:r>
              <a:rPr dirty="0" sz="2400" spc="-57">
                <a:solidFill>
                  <a:srgbClr val="00545d"/>
                </a:solidFill>
                <a:latin typeface="LSMKCK+Handlee-Regular,Bold"/>
                <a:cs typeface="LSMKCK+Handlee-Regular,Bold"/>
              </a:rPr>
              <a:t> </a:t>
            </a: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berbeda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5954" y="367147"/>
            <a:ext cx="521817" cy="3621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5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545d"/>
                </a:solidFill>
                <a:latin typeface="LSMKCK+Handlee-Regular,Bold"/>
                <a:cs typeface="LSMKCK+Handlee-Regular,Bold"/>
              </a:rPr>
              <a:t>02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4525" y="1921692"/>
            <a:ext cx="912495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contoh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0044" y="1921692"/>
            <a:ext cx="581482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baik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550136" y="1921692"/>
            <a:ext cx="550621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dari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310042" y="1921692"/>
            <a:ext cx="1391983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pengaturan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905023" y="1921692"/>
            <a:ext cx="1243622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koordinasi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09600" y="2333172"/>
            <a:ext cx="5539309" cy="112852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kelembagaan</a:t>
            </a:r>
            <a:r>
              <a:rPr dirty="0" sz="1800" spc="1228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dapat</a:t>
            </a:r>
            <a:r>
              <a:rPr dirty="0" sz="1800" spc="127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diatur</a:t>
            </a:r>
            <a:r>
              <a:rPr dirty="0" sz="1800" spc="1289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1292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memastikan</a:t>
            </a:r>
          </a:p>
          <a:p>
            <a:pPr marL="0" marR="0">
              <a:lnSpc>
                <a:spcPts val="2105"/>
              </a:lnSpc>
              <a:spcBef>
                <a:spcPts val="1133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bahwa</a:t>
            </a:r>
            <a:r>
              <a:rPr dirty="0" sz="1800" spc="59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berbagai</a:t>
            </a:r>
            <a:r>
              <a:rPr dirty="0" sz="1800" spc="634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badan</a:t>
            </a:r>
            <a:r>
              <a:rPr dirty="0" sz="1800" spc="638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pemerintah</a:t>
            </a:r>
            <a:r>
              <a:rPr dirty="0" sz="1800" spc="623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dalam</a:t>
            </a:r>
            <a:r>
              <a:rPr dirty="0" sz="1800" spc="64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peran</a:t>
            </a:r>
          </a:p>
          <a:p>
            <a:pPr marL="0" marR="0">
              <a:lnSpc>
                <a:spcPts val="2105"/>
              </a:lnSpc>
              <a:spcBef>
                <a:spcPts val="1184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dan</a:t>
            </a:r>
            <a:r>
              <a:rPr dirty="0" sz="1800" spc="1601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prioritas</a:t>
            </a:r>
            <a:r>
              <a:rPr dirty="0" sz="1800" spc="1618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sektoral</a:t>
            </a:r>
            <a:r>
              <a:rPr dirty="0" sz="1800" spc="1535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800" spc="1567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berbeda</a:t>
            </a:r>
            <a:r>
              <a:rPr dirty="0" sz="1800" spc="1586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dapat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9600" y="3567612"/>
            <a:ext cx="1586064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berkolaborasi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408476" y="3567612"/>
            <a:ext cx="764705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untuk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395305" y="3567612"/>
            <a:ext cx="1269911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mengatasi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882802" y="3567612"/>
            <a:ext cx="1259166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tantangan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09600" y="3979092"/>
            <a:ext cx="3453118" cy="3055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pengelolaan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sumber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daya</a:t>
            </a:r>
            <a:r>
              <a:rPr dirty="0" sz="1800">
                <a:solidFill>
                  <a:srgbClr val="333333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 spc="-20">
                <a:solidFill>
                  <a:srgbClr val="333333"/>
                </a:solidFill>
                <a:latin typeface="DUPQOK+Manrope-Regular"/>
                <a:cs typeface="DUPQOK+Manrope-Regular"/>
              </a:rPr>
              <a:t>alam.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34440" y="1229002"/>
            <a:ext cx="6908682" cy="31859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IKMEL+Manrope-Regular,Italic"/>
                <a:cs typeface="QIKMEL+Manrope-Regular,Italic"/>
              </a:rPr>
              <a:t>Misalnya</a:t>
            </a:r>
            <a:r>
              <a:rPr dirty="0" sz="1800" spc="1278">
                <a:solidFill>
                  <a:srgbClr val="000000"/>
                </a:solidFill>
                <a:latin typeface="QIKMEL+Manrope-Regular,Italic"/>
                <a:cs typeface="QIKMEL+Manrope-Regular,Italic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:</a:t>
            </a:r>
            <a:r>
              <a:rPr dirty="0" sz="1800" spc="141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Strategi</a:t>
            </a:r>
            <a:r>
              <a:rPr dirty="0" sz="1800" spc="136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Nasional</a:t>
            </a:r>
            <a:r>
              <a:rPr dirty="0" sz="1800" spc="144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143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Perubahan</a:t>
            </a:r>
            <a:r>
              <a:rPr dirty="0" sz="1800" spc="142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Iklim</a:t>
            </a:r>
            <a:r>
              <a:rPr dirty="0" sz="1800" spc="142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di</a:t>
            </a:r>
          </a:p>
          <a:p>
            <a:pPr marL="0" marR="0">
              <a:lnSpc>
                <a:spcPts val="2105"/>
              </a:lnSpc>
              <a:spcBef>
                <a:spcPts val="113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Vietnam108</a:t>
            </a:r>
            <a:r>
              <a:rPr dirty="0" sz="1800" spc="4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menentukan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mekanisme</a:t>
            </a:r>
            <a:r>
              <a:rPr dirty="0" sz="1800" spc="4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kelembagaan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yang</a:t>
            </a:r>
            <a:r>
              <a:rPr dirty="0" sz="1800" spc="2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konkret</a:t>
            </a:r>
          </a:p>
          <a:p>
            <a:pPr marL="0" marR="0">
              <a:lnSpc>
                <a:spcPts val="2105"/>
              </a:lnSpc>
              <a:spcBef>
                <a:spcPts val="118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182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mendukung</a:t>
            </a:r>
            <a:r>
              <a:rPr dirty="0" sz="1800" spc="177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800" spc="181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mendorong</a:t>
            </a:r>
            <a:r>
              <a:rPr dirty="0" sz="1800" spc="175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koordinasi,</a:t>
            </a:r>
            <a:r>
              <a:rPr dirty="0" sz="1800" spc="1785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seperti</a:t>
            </a:r>
          </a:p>
          <a:p>
            <a:pPr marL="0" marR="0">
              <a:lnSpc>
                <a:spcPts val="2105"/>
              </a:lnSpc>
              <a:spcBef>
                <a:spcPts val="113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penunjukkan</a:t>
            </a:r>
            <a:r>
              <a:rPr dirty="0" sz="1800" spc="38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Kementerian</a:t>
            </a:r>
            <a:r>
              <a:rPr dirty="0" sz="1800" spc="24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Sumber</a:t>
            </a:r>
            <a:r>
              <a:rPr dirty="0" sz="1800" spc="39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Daya</a:t>
            </a:r>
            <a:r>
              <a:rPr dirty="0" sz="1800" spc="31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Alam</a:t>
            </a:r>
            <a:r>
              <a:rPr dirty="0" sz="1800" spc="39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  <a:r>
              <a:rPr dirty="0" sz="1800" spc="398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Lingkungan</a:t>
            </a:r>
          </a:p>
          <a:p>
            <a:pPr marL="0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134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berfungsi</a:t>
            </a:r>
            <a:r>
              <a:rPr dirty="0" sz="1800" spc="134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sebagai</a:t>
            </a:r>
            <a:r>
              <a:rPr dirty="0" sz="1800" spc="133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Kantor</a:t>
            </a:r>
            <a:r>
              <a:rPr dirty="0" sz="1800" spc="129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Komisi</a:t>
            </a:r>
            <a:r>
              <a:rPr dirty="0" sz="1800" spc="126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Perubahan</a:t>
            </a:r>
            <a:r>
              <a:rPr dirty="0" sz="1800" spc="133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Iklim</a:t>
            </a:r>
          </a:p>
          <a:p>
            <a:pPr marL="0" marR="0">
              <a:lnSpc>
                <a:spcPts val="2105"/>
              </a:lnSpc>
              <a:spcBef>
                <a:spcPts val="113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Nasional.</a:t>
            </a:r>
            <a:r>
              <a:rPr dirty="0" sz="1800" spc="166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tindakan</a:t>
            </a:r>
            <a:r>
              <a:rPr dirty="0" sz="1800" spc="163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ini</a:t>
            </a:r>
            <a:r>
              <a:rPr dirty="0" sz="1800" spc="1643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menyediakan</a:t>
            </a:r>
            <a:r>
              <a:rPr dirty="0" sz="1800" spc="153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dasar</a:t>
            </a:r>
            <a:r>
              <a:rPr dirty="0" sz="1800" spc="1632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hukum</a:t>
            </a:r>
            <a:r>
              <a:rPr dirty="0" sz="1800" spc="163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dan</a:t>
            </a:r>
          </a:p>
          <a:p>
            <a:pPr marL="0" marR="0">
              <a:lnSpc>
                <a:spcPts val="2105"/>
              </a:lnSpc>
              <a:spcBef>
                <a:spcPts val="113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kelembagaan</a:t>
            </a:r>
            <a:r>
              <a:rPr dirty="0" sz="1800" spc="1297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untuk</a:t>
            </a:r>
            <a:r>
              <a:rPr dirty="0" sz="1800" spc="136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koordinasi</a:t>
            </a:r>
            <a:r>
              <a:rPr dirty="0" sz="1800" spc="1319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lintas</a:t>
            </a:r>
            <a:r>
              <a:rPr dirty="0" sz="1800" spc="137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sektoral</a:t>
            </a:r>
            <a:r>
              <a:rPr dirty="0" sz="1800" spc="1281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di</a:t>
            </a:r>
            <a:r>
              <a:rPr dirty="0" sz="1800" spc="1344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bidang</a:t>
            </a:r>
          </a:p>
          <a:p>
            <a:pPr marL="0" marR="0">
              <a:lnSpc>
                <a:spcPts val="2105"/>
              </a:lnSpc>
              <a:spcBef>
                <a:spcPts val="118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perubahan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iklim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di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DUPQOK+Manrope-Regular"/>
                <a:cs typeface="DUPQOK+Manrope-Regular"/>
              </a:rPr>
              <a:t>Vietnam.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2023-02-17T09:52:49-06:00</dcterms:modified>
</cp:coreProperties>
</file>